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1" r:id="rId3"/>
    <p:sldId id="262" r:id="rId4"/>
    <p:sldId id="257" r:id="rId5"/>
    <p:sldId id="267" r:id="rId6"/>
    <p:sldId id="268" r:id="rId7"/>
    <p:sldId id="258" r:id="rId8"/>
    <p:sldId id="263" r:id="rId9"/>
    <p:sldId id="259" r:id="rId10"/>
    <p:sldId id="264" r:id="rId11"/>
    <p:sldId id="271" r:id="rId12"/>
    <p:sldId id="272" r:id="rId13"/>
    <p:sldId id="260" r:id="rId14"/>
    <p:sldId id="266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0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287755-EC9D-4DBF-B90E-C235971EFD5F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8C91BF-A297-4136-8842-9BB6EFEC9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145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88F98-150B-4ABF-B57D-5CC966E318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C4A6B9-6CBB-4A49-A6B3-A4A0A7FA8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DC4D3-78E5-440C-A16C-F712ED729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6F29E-E983-458C-9957-A0E34C607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70065-579C-40C8-9F45-7769D6E54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23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17D6A-0D47-4653-85B2-B53C7143D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420CD6-AF0E-4858-AE44-4E02F6BAE3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B1612-B03C-4AB5-9592-EDA418882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42FFC-5552-476F-BB6D-F3DE867FA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F2954-73FD-48CF-999A-F3E61217D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964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8AAEFF-C98A-4B7C-8BB2-C6B69EB342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43653-4E59-4E87-B73A-C2D328D00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8EE16-D37E-4069-A15F-A8FD99CA8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26E4F2-32D8-4FDD-B15A-94BBCBEA2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5138B-7076-4648-96D0-6E2019EAC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382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5355A-D647-4CD9-89E9-9DD82C25D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9AC50-9263-49A9-B62E-ED1BC3C19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DDFC-24CC-45D3-8030-6B09AAAD2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A7AF0-6833-4134-9F05-A6D1AF012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3CC16-90F8-4568-8593-ABC75A414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86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3E29D-0F5E-4E60-AD93-CE996F04E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1C3812-D46A-4179-93A2-25816FCA6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2A648-90FD-4D90-BAAC-EA91424C3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DD239-EDF4-411B-8088-CC100E5DE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164D4-A057-48E0-9295-585D7ED51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280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A6D06-A498-4729-A865-3B50D5A56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AFCFB-CBC0-4510-A7AE-0724CA787B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7D173A-4A58-488E-B7AB-8BAE93E9E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7EFF41-D8C8-4ED0-9160-96CED409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4E1ED-B57D-4504-BB5A-E9E3ADA61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8B747-06CB-4EC8-8A36-B46ED3A92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34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E247E-D671-43AE-AC2E-206FCCC50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B6C87-515E-4115-9AC7-9A73A54F8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E466E-E25F-4AA7-BBEE-38768328E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F289BA-AB5D-4D35-BC9E-5E04BCFF4F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1ED74C-D28E-4DF5-A1A8-FFBC356D0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185C24-E2A7-410F-8558-4FB4D5640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7924EA-8DF6-49C7-B26E-7BA6ADD5E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8DF184-F6DB-4D66-A240-4F18478C9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552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52335-BF06-4FF7-9FD9-0D59B2C40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BBA926-5884-4E49-8B57-BAF5F6709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363998-F070-4C66-ABD6-CF5012EA7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BAD78C-A571-436F-B12D-CE68A54E7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403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4D924-9918-49DE-A075-A2D77904E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550CD1-7573-4831-A0BF-F45E6B5BE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C74A3-8DB7-42B2-A1C0-40F74DC47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278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4B391-433C-46D1-9135-E1A80AC31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420C9-2663-46F0-879E-A83C3D2F8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A6056B-D226-4AA1-9D41-38116EED2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47420-25AB-4FC9-9B11-B32BE7D08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21783E-0EFB-4BC6-A2CD-D0FAECC2E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0EFABC-E2FC-4B1E-84CC-E8C7B228C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354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35E24-6E96-4989-8F4D-67ABFC214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F6F7E5-FD19-4CDC-99C3-BD4E887D8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DEA0DF-3D5D-4138-9EAB-478305155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532C97-2653-49D3-9FFD-7FB3497A1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621F90-0986-4BA6-9A3A-4709375F4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74398-C28A-4AB9-BC83-3EDEC9084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AFACB7-C635-4BBD-8C8D-EEDC2C2DD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84331-75CC-430C-8D64-F86117375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EB205-EA50-43BE-96EE-39E71F593E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6E78E-8864-44A7-AA84-051FEA62086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CF1A9-E9C3-49D6-A9B7-943A1D1BB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AA16B-1AED-4047-9449-03B69C992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21C08-326F-486F-8C0D-0DD03C145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83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C5B42-5CAB-411E-84FA-2ED3CF8579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NBL </a:t>
            </a:r>
            <a:r>
              <a:rPr lang="en-US" dirty="0" err="1"/>
              <a:t>Merscope</a:t>
            </a:r>
            <a:r>
              <a:rPr lang="en-US" dirty="0"/>
              <a:t> updates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5C9EBA-AB9A-482A-8A3D-193C9ED628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Smith</a:t>
            </a:r>
          </a:p>
          <a:p>
            <a:r>
              <a:rPr lang="en-US" dirty="0"/>
              <a:t>09/02/22</a:t>
            </a:r>
          </a:p>
        </p:txBody>
      </p:sp>
    </p:spTree>
    <p:extLst>
      <p:ext uri="{BB962C8B-B14F-4D97-AF65-F5344CB8AC3E}">
        <p14:creationId xmlns:p14="http://schemas.microsoft.com/office/powerpoint/2010/main" val="3843707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82A42BC-32B8-4E68-AE83-7FAB1672C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8675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LDA motif composition (Original Cell Types)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AE4773C8-EEFC-4D14-B140-2FEFEF071A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414" y="771830"/>
            <a:ext cx="7003172" cy="608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042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E425FED-B8FD-450E-A7C2-46AF36C62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8675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TAM Cluster Differential Expression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06C7E-D167-42F5-B767-C949DD7F3E7E}"/>
              </a:ext>
            </a:extLst>
          </p:cNvPr>
          <p:cNvSpPr txBox="1"/>
          <p:nvPr/>
        </p:nvSpPr>
        <p:spPr>
          <a:xfrm>
            <a:off x="742950" y="1590675"/>
            <a:ext cx="38290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Welch’s T-test between TAM cluster 1 and TAM cluster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“Macrophage_TAM_1” was considered the reference level</a:t>
            </a:r>
          </a:p>
        </p:txBody>
      </p:sp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1F211610-227F-4E7A-8F56-95A396827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878" y="1234435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41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BE4ED-4336-4768-999C-0C0995BFD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differentially genes?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50A05-7CF5-454A-B135-6F7CBB763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567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B329F1F-A991-4D91-8B85-224D03BA0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0010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Distance Heatmap (With TAM clusters)</a:t>
            </a:r>
          </a:p>
        </p:txBody>
      </p:sp>
      <p:pic>
        <p:nvPicPr>
          <p:cNvPr id="6" name="Picture 5" descr="A picture containing treemap chart&#10;&#10;Description automatically generated">
            <a:extLst>
              <a:ext uri="{FF2B5EF4-FFF2-40B4-BE49-F238E27FC236}">
                <a16:creationId xmlns:a16="http://schemas.microsoft.com/office/drawing/2014/main" id="{D75991D3-3F79-4B01-A95F-83BAA161F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987" y="979730"/>
            <a:ext cx="5870025" cy="587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282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DC5B4A7-5FDD-4956-9537-2F8965BAB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71525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Cell-Cell Interaction Heatmap (With TAM clusters)</a:t>
            </a:r>
          </a:p>
        </p:txBody>
      </p:sp>
      <p:pic>
        <p:nvPicPr>
          <p:cNvPr id="3" name="Picture 2" descr="A picture containing treemap chart&#10;&#10;Description automatically generated">
            <a:extLst>
              <a:ext uri="{FF2B5EF4-FFF2-40B4-BE49-F238E27FC236}">
                <a16:creationId xmlns:a16="http://schemas.microsoft.com/office/drawing/2014/main" id="{8C1659E1-731E-4311-AA0B-9858E82F9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68" y="1080232"/>
            <a:ext cx="5769664" cy="577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130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DA8B6F9-0A88-441F-80AB-53CA49512576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828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LDA motif clustering (with TAM clusters)</a:t>
            </a:r>
          </a:p>
        </p:txBody>
      </p:sp>
      <p:pic>
        <p:nvPicPr>
          <p:cNvPr id="6" name="Picture 5" descr="A picture containing text, stationary, envelope&#10;&#10;Description automatically generated">
            <a:extLst>
              <a:ext uri="{FF2B5EF4-FFF2-40B4-BE49-F238E27FC236}">
                <a16:creationId xmlns:a16="http://schemas.microsoft.com/office/drawing/2014/main" id="{A8F3380E-D74D-4B69-8FEB-900AB84FD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287" y="790574"/>
            <a:ext cx="6067425" cy="60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680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42A2434-3ADA-4348-B3AA-86761C2D3BB8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828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LDA motif composition (with TAM clusters)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0E3D3889-6AC4-4C78-9419-B0796F6E0B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744" y="828674"/>
            <a:ext cx="7018511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306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F0AB-66D5-4198-8C41-C593B4459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00150"/>
          </a:xfrm>
        </p:spPr>
        <p:txBody>
          <a:bodyPr/>
          <a:lstStyle/>
          <a:p>
            <a:pPr algn="ctr"/>
            <a:r>
              <a:rPr lang="en-US" dirty="0"/>
              <a:t>Refined </a:t>
            </a:r>
            <a:r>
              <a:rPr lang="en-US" dirty="0" err="1"/>
              <a:t>Baysor</a:t>
            </a:r>
            <a:r>
              <a:rPr lang="en-US" dirty="0"/>
              <a:t>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B1560-3D76-4D52-B54A-64D69EDE5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62275" cy="4351338"/>
          </a:xfrm>
        </p:spPr>
        <p:txBody>
          <a:bodyPr>
            <a:normAutofit/>
          </a:bodyPr>
          <a:lstStyle/>
          <a:p>
            <a:r>
              <a:rPr lang="en-US" sz="1600" dirty="0"/>
              <a:t>Ran a parameter sweep to find optimal segmentation results</a:t>
            </a:r>
          </a:p>
          <a:p>
            <a:r>
              <a:rPr lang="en-US" sz="1600" dirty="0"/>
              <a:t>Using previous cluster assignments (Yasin), made my best guess of cell phenotype based on top marker genes</a:t>
            </a:r>
          </a:p>
        </p:txBody>
      </p: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5FAAE40B-9BD0-4728-A843-2ECB8FF209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04" t="9612" r="8502" b="9923"/>
          <a:stretch/>
        </p:blipFill>
        <p:spPr>
          <a:xfrm>
            <a:off x="4703620" y="1076326"/>
            <a:ext cx="5723256" cy="565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46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26F3-B982-478C-B493-23A7AD57F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496550" cy="719396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Cell Assignments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4AC46F19-E9A3-42FA-BC24-3AFD7B843E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03" t="10490" r="8811" b="8992"/>
          <a:stretch/>
        </p:blipFill>
        <p:spPr>
          <a:xfrm>
            <a:off x="2886869" y="719396"/>
            <a:ext cx="6418262" cy="6138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000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map&#10;&#10;Description automatically generated">
            <a:extLst>
              <a:ext uri="{FF2B5EF4-FFF2-40B4-BE49-F238E27FC236}">
                <a16:creationId xmlns:a16="http://schemas.microsoft.com/office/drawing/2014/main" id="{A4BE41A2-A1FC-4383-A4AF-1944CB4D28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17" t="10981" r="8125" b="8819"/>
          <a:stretch/>
        </p:blipFill>
        <p:spPr>
          <a:xfrm>
            <a:off x="2863702" y="784053"/>
            <a:ext cx="6464596" cy="607394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5987026-700A-4A90-8123-8D8123C78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496550" cy="719396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Cell Assignments (Zoom)</a:t>
            </a:r>
          </a:p>
        </p:txBody>
      </p:sp>
    </p:spTree>
    <p:extLst>
      <p:ext uri="{BB962C8B-B14F-4D97-AF65-F5344CB8AC3E}">
        <p14:creationId xmlns:p14="http://schemas.microsoft.com/office/powerpoint/2010/main" val="197155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plant, flower, colorful&#10;&#10;Description automatically generated">
            <a:extLst>
              <a:ext uri="{FF2B5EF4-FFF2-40B4-BE49-F238E27FC236}">
                <a16:creationId xmlns:a16="http://schemas.microsoft.com/office/drawing/2014/main" id="{D8BFB86A-AB21-42DA-A00D-1ED4B3CBF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925" y="719396"/>
            <a:ext cx="6276825" cy="613860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A33A62A-2B87-45EF-B57F-707F1D7D2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496550" cy="719396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Cell Assignments (Zoom, different from previous)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D06E09-F5FD-43AA-94E3-49BB654F2405}"/>
              </a:ext>
            </a:extLst>
          </p:cNvPr>
          <p:cNvSpPr txBox="1"/>
          <p:nvPr/>
        </p:nvSpPr>
        <p:spPr>
          <a:xfrm>
            <a:off x="628650" y="1295400"/>
            <a:ext cx="387667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Baysor</a:t>
            </a:r>
            <a:r>
              <a:rPr lang="en-US" dirty="0"/>
              <a:t> algorithm uses Neighbor Composition Vectors to define cell boundaries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On a molecule-to-molecule basis, the composition of the molecular neighborhood is used to determine the likelihood of nearby molecules belonging to the same cell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composition vector can be represented in RGB space (shown here)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noticed many small “cells” in the segmentation results and wonder if those molecules are actually subcellular phenomena.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952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16CC1-2AB2-4FC4-9AB4-95FE18F29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Spatial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F9470-BC21-4F6D-8C7E-EBEA72A7B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the SCIMAP package to perform:</a:t>
            </a:r>
          </a:p>
          <a:p>
            <a:pPr lvl="1"/>
            <a:r>
              <a:rPr lang="en-US" dirty="0"/>
              <a:t>Cell distance measurement</a:t>
            </a:r>
          </a:p>
          <a:p>
            <a:pPr lvl="1"/>
            <a:r>
              <a:rPr lang="en-US" dirty="0"/>
              <a:t>Cell interaction enrichment</a:t>
            </a:r>
          </a:p>
          <a:p>
            <a:pPr lvl="1"/>
            <a:r>
              <a:rPr lang="en-US" dirty="0"/>
              <a:t>Latent Dirichlet allocation (LDA) clustering; specified 6 Motifs</a:t>
            </a:r>
          </a:p>
          <a:p>
            <a:r>
              <a:rPr lang="en-US" dirty="0"/>
              <a:t>TAM clustering</a:t>
            </a:r>
          </a:p>
          <a:p>
            <a:pPr lvl="1"/>
            <a:r>
              <a:rPr lang="en-US" dirty="0"/>
              <a:t>Used </a:t>
            </a:r>
            <a:r>
              <a:rPr lang="en-US" dirty="0" err="1"/>
              <a:t>Delauney</a:t>
            </a:r>
            <a:r>
              <a:rPr lang="en-US" dirty="0"/>
              <a:t> triangulation to find the nearest neighbors of all TAM cells</a:t>
            </a:r>
          </a:p>
          <a:p>
            <a:pPr lvl="1"/>
            <a:r>
              <a:rPr lang="en-US" dirty="0"/>
              <a:t>Assigned TAM simplices into 2 clusters using </a:t>
            </a:r>
            <a:r>
              <a:rPr lang="en-US" dirty="0" err="1"/>
              <a:t>kmeans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793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B6A7F-F506-4D72-8F8A-5022CB0D9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Distance Heatmap (Original Cell Types)</a:t>
            </a:r>
          </a:p>
        </p:txBody>
      </p:sp>
      <p:pic>
        <p:nvPicPr>
          <p:cNvPr id="5" name="Picture 4" descr="A picture containing square&#10;&#10;Description automatically generated">
            <a:extLst>
              <a:ext uri="{FF2B5EF4-FFF2-40B4-BE49-F238E27FC236}">
                <a16:creationId xmlns:a16="http://schemas.microsoft.com/office/drawing/2014/main" id="{4868A3B7-5B6C-4753-AFBE-047FF49DF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588" y="1115122"/>
            <a:ext cx="5734824" cy="57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235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DC5B4A7-5FDD-4956-9537-2F8965BAB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Cell-Cell Interaction Heatmap (Original Cell Types)</a:t>
            </a:r>
          </a:p>
        </p:txBody>
      </p:sp>
      <p:pic>
        <p:nvPicPr>
          <p:cNvPr id="6" name="Picture 5" descr="A picture containing treemap chart&#10;&#10;Description automatically generated">
            <a:extLst>
              <a:ext uri="{FF2B5EF4-FFF2-40B4-BE49-F238E27FC236}">
                <a16:creationId xmlns:a16="http://schemas.microsoft.com/office/drawing/2014/main" id="{CE2EB7EF-A535-4F6A-834D-C2F47BCE3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891" y="1148576"/>
            <a:ext cx="5701417" cy="5709424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FBCEA890-D089-4E9A-BA2A-AD5CEDD6EE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51" y="3004546"/>
            <a:ext cx="3609974" cy="21236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lt"/>
              </a:rPr>
              <a:t>From SCIMAP: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lt"/>
              </a:rPr>
              <a:t>“The 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E74C3C"/>
                </a:solidFill>
                <a:effectLst/>
                <a:latin typeface="+mn-lt"/>
              </a:rPr>
              <a:t>spatial_interaction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lt"/>
              </a:rPr>
              <a:t> function enables the unbiased and systematic study of all cell–cell interactions present in a tissue or all tissues of a sample cohort by using a permutation test to compare the number of interactions between all cell types in a given image to that of a matched control containing randomized cell phenotypes. This approach determines the significance of cell–cell interactions and reveals enrichments or depletions in cell–cell interactions that are indicative of cellular organization.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“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59149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82ECA3C-F36D-494D-9452-AF9391B11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8675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LDA motif clustering (Original Cell Types)</a:t>
            </a:r>
          </a:p>
        </p:txBody>
      </p:sp>
      <p:pic>
        <p:nvPicPr>
          <p:cNvPr id="6" name="Picture 5" descr="A picture containing text, stationary, envelope, fabric&#10;&#10;Description automatically generated">
            <a:extLst>
              <a:ext uri="{FF2B5EF4-FFF2-40B4-BE49-F238E27FC236}">
                <a16:creationId xmlns:a16="http://schemas.microsoft.com/office/drawing/2014/main" id="{689ED0C5-32A4-437D-8F02-33E5CDE07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850" y="647700"/>
            <a:ext cx="6210300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357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355</Words>
  <Application>Microsoft Office PowerPoint</Application>
  <PresentationFormat>Widescreen</PresentationFormat>
  <Paragraphs>35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NBL Merscope updates</vt:lpstr>
      <vt:lpstr>Refined Baysor segmentation</vt:lpstr>
      <vt:lpstr>Cell Assignments</vt:lpstr>
      <vt:lpstr>Cell Assignments (Zoom)</vt:lpstr>
      <vt:lpstr>Cell Assignments (Zoom, different from previous)</vt:lpstr>
      <vt:lpstr>Spatial Analysis</vt:lpstr>
      <vt:lpstr>Distance Heatmap (Original Cell Types)</vt:lpstr>
      <vt:lpstr>Cell-Cell Interaction Heatmap (Original Cell Types)</vt:lpstr>
      <vt:lpstr>LDA motif clustering (Original Cell Types)</vt:lpstr>
      <vt:lpstr>LDA motif composition (Original Cell Types)</vt:lpstr>
      <vt:lpstr>TAM Cluster Differential Expression</vt:lpstr>
      <vt:lpstr>What are the differentially genes?</vt:lpstr>
      <vt:lpstr>Distance Heatmap (With TAM clusters)</vt:lpstr>
      <vt:lpstr>Cell-Cell Interaction Heatmap (With TAM clusters)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NBL Merscope updates</dc:title>
  <dc:creator>Smith, David</dc:creator>
  <cp:lastModifiedBy>Smith, David</cp:lastModifiedBy>
  <cp:revision>14</cp:revision>
  <dcterms:created xsi:type="dcterms:W3CDTF">2022-09-02T18:10:47Z</dcterms:created>
  <dcterms:modified xsi:type="dcterms:W3CDTF">2022-10-17T15:19:31Z</dcterms:modified>
</cp:coreProperties>
</file>

<file path=docProps/thumbnail.jpeg>
</file>